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78" r:id="rId7"/>
    <p:sldId id="273" r:id="rId8"/>
    <p:sldId id="270" r:id="rId9"/>
    <p:sldId id="271" r:id="rId10"/>
    <p:sldId id="272" r:id="rId11"/>
    <p:sldId id="281" r:id="rId12"/>
    <p:sldId id="260" r:id="rId13"/>
    <p:sldId id="276" r:id="rId14"/>
    <p:sldId id="304" r:id="rId15"/>
    <p:sldId id="305" r:id="rId16"/>
    <p:sldId id="282" r:id="rId17"/>
    <p:sldId id="306" r:id="rId18"/>
    <p:sldId id="307" r:id="rId19"/>
    <p:sldId id="308" r:id="rId20"/>
    <p:sldId id="309" r:id="rId21"/>
    <p:sldId id="310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E6E4-4744-4938-BEBD-D64E3D1F2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8203C-A9F5-49AF-BBC4-E75889239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05EC3-6639-437C-9B11-D8AC7AE7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25780-2335-4160-A7CE-60BAD559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F8434-EDB8-41FA-8D76-C7832861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4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5E13-F2C4-4DA5-AD5A-23BFA12C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38ED2-CF9C-45E8-B5D2-193C1D00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15D6F-3581-47D4-A68C-FB0B8945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CFD39-A5C2-4438-A645-ADFE8FB5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C478-676A-44E2-9BB7-67480466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3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05CAD-0E53-476B-B9BE-D4F93BE7C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398E-C162-4DD2-B6CF-FB54AED65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AED8-72F4-484E-994A-03CB340B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84EAD-5611-4EE5-BFA8-D9A50FF6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AC3B-2A1B-4D35-89DF-90C17D66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E2E5-0856-4C9E-A503-12C328C0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BD4C-548F-4300-8119-DC2D3ADA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E09E-8E87-46B5-A88C-C4C36F3A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4330-7B62-4E17-BB2D-8E9E7C87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9058-8888-43A7-97FE-1654C2DE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9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FEA-9BE9-4999-BE8B-10B00924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11F1A-F8CD-4BD7-9DA4-68B669F75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43C07-6E01-4EE8-B97E-08119E6F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96FD-C776-4EF1-A78D-B717E39F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3EC73-6D3C-4575-904D-47894E16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0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D0D2-94D3-4ACA-84B3-33953C16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3754-A0E0-4312-AD4C-FEBCD302C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43EBB-F509-489A-BA3C-59DD22A8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5F2C8-3FCD-44BB-89CD-E2A7C9DF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06EFE-4E1A-4230-A703-53562103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76ECA-FF01-4C5F-8552-48758868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1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BDAA-523C-491D-9070-EBA60A35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79248-23D0-458D-8BC8-989E1BC72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C643-74DB-46D2-95B2-D35A622F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A4BA7-E953-4D64-BBE3-B567B2FBB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336A-1E32-4AE8-AE32-2767D4C62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EEB3A-2A93-43D4-8B6E-91470999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7F02D-73B1-498E-86D8-933AAF57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76C08-597C-4294-9F63-1C60F8D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8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2E40-55EC-4FC6-97B9-1BAAE8F3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9121A-667C-41D2-8F8C-6D291191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0FF14-BE34-40C1-8B22-D398FC09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878DC-BD06-48AD-B6AE-E681C0FF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3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055F1-732C-403D-A61E-6E7E450E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310D8-89EF-4471-A067-2E5BA5A3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666B-F0FC-41DF-908E-4BC62299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4FFB-577A-4ABF-BB4B-A88B26D2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C3AB-0564-4667-A4BE-C95E393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75BCA-3A84-45DD-9613-1C160D973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32A31-DEEE-41C2-900E-FFC6399F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D77F4-6833-4AE7-AAF4-D36C9DED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A7C96-352A-4A3A-AB69-88A991C7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4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3DE7-2406-4CDD-95EB-D02F507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89FC3-3995-4F1F-A66C-C733EE7A6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75993-7657-4698-9D3D-A8F9D5C1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5FA71-E3B5-4D74-8B67-33522C02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40C0C-C9EF-4AC5-AF28-F0AD8CD3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0359B-5AEB-43BD-BC6E-F1FF0D43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9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85FF0-8009-429F-BE9A-FB0A429F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97F7-1C0A-4BA1-8901-7C8FF372D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DCFFF-2B40-4CC9-BC6B-32B686B13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78DB6-65FC-4F28-84C6-47493D980159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851A7-F3AD-4D24-A14B-D324DA33D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1BBE-FA96-4449-B9F9-E829AAE2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C42-073F-4E2B-826E-63FAEC278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Introduction to Generalized Linear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6FDDB-CF67-4D35-B6A6-6D642DF4F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M. Adams and Beth Ross</a:t>
            </a:r>
          </a:p>
          <a:p>
            <a:r>
              <a:rPr lang="en-US" dirty="0"/>
              <a:t>8/5 – 8/6/2021</a:t>
            </a:r>
          </a:p>
        </p:txBody>
      </p:sp>
    </p:spTree>
    <p:extLst>
      <p:ext uri="{BB962C8B-B14F-4D97-AF65-F5344CB8AC3E}">
        <p14:creationId xmlns:p14="http://schemas.microsoft.com/office/powerpoint/2010/main" val="2900295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1CFB-5EC3-4F4C-A397-9A0829E2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we avoid such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13126-00EB-44D8-8320-4DB29056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responses are not independent</a:t>
            </a:r>
          </a:p>
          <a:p>
            <a:pPr lvl="1"/>
            <a:r>
              <a:rPr lang="en-US" dirty="0"/>
              <a:t>Though see Generalized Liner Mixed Models in our discussion later</a:t>
            </a:r>
          </a:p>
          <a:p>
            <a:r>
              <a:rPr lang="en-US" dirty="0"/>
              <a:t>When assumptions of linear relationships between independent and dependent variables do not hold</a:t>
            </a:r>
          </a:p>
          <a:p>
            <a:pPr lvl="1"/>
            <a:r>
              <a:rPr lang="en-US" dirty="0"/>
              <a:t>Though here are ways of rescaling independent variables or specifying the linear models that can help you here</a:t>
            </a:r>
          </a:p>
          <a:p>
            <a:r>
              <a:rPr lang="en-US" dirty="0"/>
              <a:t>When more complex models are needed to model process variation in your response</a:t>
            </a:r>
          </a:p>
          <a:p>
            <a:r>
              <a:rPr lang="en-US" dirty="0"/>
              <a:t>When more complex models are needed to describe the mean-variance relationship in your response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0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A680-213A-4FE1-94EA-7F4FFAE0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2" y="2240578"/>
            <a:ext cx="10515600" cy="1325563"/>
          </a:xfrm>
        </p:spPr>
        <p:txBody>
          <a:bodyPr/>
          <a:lstStyle/>
          <a:p>
            <a:r>
              <a:rPr lang="en-US" dirty="0"/>
              <a:t>But what happens when you try to model count data with a GLM?</a:t>
            </a:r>
          </a:p>
        </p:txBody>
      </p:sp>
    </p:spTree>
    <p:extLst>
      <p:ext uri="{BB962C8B-B14F-4D97-AF65-F5344CB8AC3E}">
        <p14:creationId xmlns:p14="http://schemas.microsoft.com/office/powerpoint/2010/main" val="168488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FDE57-572A-44AF-9C5E-8D5FFD1F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BDB1B-C760-40FF-A3FC-A3C5F189D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classic distribution for handling count data</a:t>
            </a:r>
          </a:p>
          <a:p>
            <a:r>
              <a:rPr lang="en-US" dirty="0"/>
              <a:t>The main parameter is intensity (</a:t>
            </a:r>
            <a:r>
              <a:rPr lang="el-GR" dirty="0"/>
              <a:t>λ</a:t>
            </a:r>
            <a:r>
              <a:rPr lang="en-US" dirty="0"/>
              <a:t>)</a:t>
            </a:r>
          </a:p>
          <a:p>
            <a:r>
              <a:rPr lang="en-US" dirty="0"/>
              <a:t>Key limitation: the mean is equal to variance (so lambda accounts for both)</a:t>
            </a:r>
          </a:p>
          <a:p>
            <a:pPr lvl="1"/>
            <a:r>
              <a:rPr lang="en-US" dirty="0"/>
              <a:t>On the upside, there is only one parameter that we need to estimate…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321A1-916B-4AD0-821C-6199D7067525}"/>
                  </a:ext>
                </a:extLst>
              </p:cNvPr>
              <p:cNvSpPr txBox="1"/>
              <p:nvPr/>
            </p:nvSpPr>
            <p:spPr>
              <a:xfrm>
                <a:off x="3417491" y="4514150"/>
                <a:ext cx="4653488" cy="1392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321A1-916B-4AD0-821C-6199D7067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91" y="4514150"/>
                <a:ext cx="4653488" cy="1392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92F40ED-21E6-4D28-8914-79E7E92B7E7F}"/>
              </a:ext>
            </a:extLst>
          </p:cNvPr>
          <p:cNvSpPr txBox="1"/>
          <p:nvPr/>
        </p:nvSpPr>
        <p:spPr>
          <a:xfrm>
            <a:off x="5449078" y="6136916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PMF</a:t>
            </a:r>
          </a:p>
        </p:txBody>
      </p:sp>
      <p:pic>
        <p:nvPicPr>
          <p:cNvPr id="8" name="Picture 2" descr="Using Location-Based and Future Reminders">
            <a:extLst>
              <a:ext uri="{FF2B5EF4-FFF2-40B4-BE49-F238E27FC236}">
                <a16:creationId xmlns:a16="http://schemas.microsoft.com/office/drawing/2014/main" id="{0893DBE1-1D7D-4DE4-98C4-38DAABA8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60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FB348-3134-44DA-AFAF-28C88C66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1" y="1838131"/>
            <a:ext cx="5267157" cy="3781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FDE57-572A-44AF-9C5E-8D5FFD1F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Poisson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DBAE7-8BA8-4F84-B0BD-DDAEA614B06E}"/>
              </a:ext>
            </a:extLst>
          </p:cNvPr>
          <p:cNvSpPr txBox="1"/>
          <p:nvPr/>
        </p:nvSpPr>
        <p:spPr>
          <a:xfrm>
            <a:off x="3181739" y="5786925"/>
            <a:ext cx="266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B831C-3B23-4B96-9016-3F010D8A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40" y="1838131"/>
            <a:ext cx="5267157" cy="378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4C3D1-671F-4351-8B0C-C679EB6BDEA6}"/>
              </a:ext>
            </a:extLst>
          </p:cNvPr>
          <p:cNvSpPr txBox="1"/>
          <p:nvPr/>
        </p:nvSpPr>
        <p:spPr>
          <a:xfrm>
            <a:off x="7735079" y="5767475"/>
            <a:ext cx="309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Draw from the PMF</a:t>
            </a:r>
          </a:p>
        </p:txBody>
      </p:sp>
      <p:pic>
        <p:nvPicPr>
          <p:cNvPr id="10" name="Picture 2" descr="Using Location-Based and Future Reminders">
            <a:extLst>
              <a:ext uri="{FF2B5EF4-FFF2-40B4-BE49-F238E27FC236}">
                <a16:creationId xmlns:a16="http://schemas.microsoft.com/office/drawing/2014/main" id="{F37887BB-07F5-4045-BC20-C4733DE1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4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1FD0-F8E8-4E36-9B2F-8EFF107A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Poisson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DE3A0F-5206-4B4F-9719-72886686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46" y="1254780"/>
            <a:ext cx="7798278" cy="5599286"/>
          </a:xfrm>
          <a:prstGeom prst="rect">
            <a:avLst/>
          </a:prstGeom>
        </p:spPr>
      </p:pic>
      <p:pic>
        <p:nvPicPr>
          <p:cNvPr id="5" name="Picture 2" descr="Using Location-Based and Future Reminders">
            <a:extLst>
              <a:ext uri="{FF2B5EF4-FFF2-40B4-BE49-F238E27FC236}">
                <a16:creationId xmlns:a16="http://schemas.microsoft.com/office/drawing/2014/main" id="{2EA0835D-3C44-45D9-8859-B9C8A7F0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880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9761-D082-41A3-8836-9594F95A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C95B0-6D7F-4EF5-A579-1E506219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9" y="1217877"/>
            <a:ext cx="7950678" cy="5708711"/>
          </a:xfrm>
          <a:prstGeom prst="rect">
            <a:avLst/>
          </a:prstGeom>
        </p:spPr>
      </p:pic>
      <p:pic>
        <p:nvPicPr>
          <p:cNvPr id="5" name="Picture 2" descr="Using Location-Based and Future Reminders">
            <a:extLst>
              <a:ext uri="{FF2B5EF4-FFF2-40B4-BE49-F238E27FC236}">
                <a16:creationId xmlns:a16="http://schemas.microsoft.com/office/drawing/2014/main" id="{DCC13636-B68A-4DE5-9BA9-6AD43B5F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527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F5D3-2C53-42F6-8CAF-6F5447C1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linear model for 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C5FE9-4DF2-4FAB-90CF-E3C5B2C29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400"/>
            <a:ext cx="10515600" cy="15307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same linear equation as with the Gaussian formulation but model uncertainty is estimated differently</a:t>
            </a:r>
          </a:p>
          <a:p>
            <a:r>
              <a:rPr lang="en-US" dirty="0"/>
              <a:t>Poisson distributions only have one parameter to describe the mean-variance relationship so you don’t need the additional term in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2A254-D04C-47AF-B65D-215C22455695}"/>
                  </a:ext>
                </a:extLst>
              </p:cNvPr>
              <p:cNvSpPr txBox="1"/>
              <p:nvPr/>
            </p:nvSpPr>
            <p:spPr>
              <a:xfrm>
                <a:off x="2788340" y="2061427"/>
                <a:ext cx="620637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32A254-D04C-47AF-B65D-215C22455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340" y="2061427"/>
                <a:ext cx="620637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16FB1-FBBD-4F2D-B2D1-F069931D8358}"/>
                  </a:ext>
                </a:extLst>
              </p:cNvPr>
              <p:cNvSpPr txBox="1"/>
              <p:nvPr/>
            </p:nvSpPr>
            <p:spPr>
              <a:xfrm>
                <a:off x="3882385" y="3272074"/>
                <a:ext cx="401828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𝑃𝑜𝑖𝑠𝑠𝑜𝑛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716FB1-FBBD-4F2D-B2D1-F069931D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385" y="3272074"/>
                <a:ext cx="401828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9FB4A95-817A-4B54-B2E0-BC733D26BA92}"/>
              </a:ext>
            </a:extLst>
          </p:cNvPr>
          <p:cNvSpPr/>
          <p:nvPr/>
        </p:nvSpPr>
        <p:spPr>
          <a:xfrm>
            <a:off x="3464652" y="1942781"/>
            <a:ext cx="1803633" cy="914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7B2FA1-1DEC-4A10-8543-8F75FFA73BD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214694" y="2399981"/>
            <a:ext cx="1249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F9058E-1EF4-48AB-8D77-8D91F1550E52}"/>
              </a:ext>
            </a:extLst>
          </p:cNvPr>
          <p:cNvSpPr txBox="1"/>
          <p:nvPr/>
        </p:nvSpPr>
        <p:spPr>
          <a:xfrm>
            <a:off x="880145" y="2000363"/>
            <a:ext cx="1249958" cy="830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Link function</a:t>
            </a:r>
          </a:p>
        </p:txBody>
      </p:sp>
    </p:spTree>
    <p:extLst>
      <p:ext uri="{BB962C8B-B14F-4D97-AF65-F5344CB8AC3E}">
        <p14:creationId xmlns:p14="http://schemas.microsoft.com/office/powerpoint/2010/main" val="167544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BEAD-D36F-456B-93C6-D36B0277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Goodness-of-Fit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3C0E-1721-4006-8FA8-38297DE7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Quantile-Quantile Plots</a:t>
            </a:r>
          </a:p>
          <a:p>
            <a:pPr lvl="1"/>
            <a:r>
              <a:rPr lang="en-US" dirty="0"/>
              <a:t>Compares the quantiles of the data and predicted values from the model</a:t>
            </a:r>
          </a:p>
          <a:p>
            <a:pPr lvl="1"/>
            <a:r>
              <a:rPr lang="en-US" dirty="0"/>
              <a:t>If the model is good, you should see a clean linear relationship (slope = 1)</a:t>
            </a:r>
          </a:p>
          <a:p>
            <a:pPr lvl="1"/>
            <a:r>
              <a:rPr lang="en-US" dirty="0"/>
              <a:t>This shows you that your model predicts reasonable values across the range of responses</a:t>
            </a:r>
          </a:p>
          <a:p>
            <a:r>
              <a:rPr lang="en-US" dirty="0"/>
              <a:t>Fitted-Residual Plots</a:t>
            </a:r>
          </a:p>
          <a:p>
            <a:pPr lvl="1"/>
            <a:r>
              <a:rPr lang="en-US" dirty="0"/>
              <a:t>Similar to QQ Plots, but here we want to see no clear relationship</a:t>
            </a:r>
          </a:p>
          <a:p>
            <a:pPr lvl="1"/>
            <a:r>
              <a:rPr lang="en-US" dirty="0"/>
              <a:t>If there is a relationship, it implies that uncertainty is not random across predicted values and model assumptions are violated</a:t>
            </a:r>
          </a:p>
          <a:p>
            <a:r>
              <a:rPr lang="en-US" dirty="0"/>
              <a:t>Pseudo 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A value between 0-1 to describes how much variation your models fits vs. a null model</a:t>
            </a:r>
          </a:p>
          <a:p>
            <a:pPr lvl="1"/>
            <a:r>
              <a:rPr lang="en-US" dirty="0"/>
              <a:t>A relative assessment of fit and that doesn’t account for poor fit in the null</a:t>
            </a:r>
          </a:p>
        </p:txBody>
      </p:sp>
    </p:spTree>
    <p:extLst>
      <p:ext uri="{BB962C8B-B14F-4D97-AF65-F5344CB8AC3E}">
        <p14:creationId xmlns:p14="http://schemas.microsoft.com/office/powerpoint/2010/main" val="3699276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6EA5-6652-4CD1-B5B9-680DA70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fit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75041-8017-4CC3-9A98-844805EC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3" y="1772817"/>
            <a:ext cx="5486693" cy="3500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94856-70B2-4F23-B4D3-19D36757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88" y="1978090"/>
            <a:ext cx="4943073" cy="315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4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2578-6BAE-48F2-A77D-F322FB80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fit is poor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4C760-E31D-4E5F-8A5C-D9500C9B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8" y="1690688"/>
            <a:ext cx="6286225" cy="4010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9FE37-AD6C-4283-90F4-43C1536D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54" y="2071395"/>
            <a:ext cx="5345707" cy="341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36F8-21D8-4CED-9116-DD1DD28C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GLMs?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BEA-5D51-4E88-ACAD-6A10B321F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611" y="4311212"/>
            <a:ext cx="4856897" cy="1537851"/>
          </a:xfrm>
        </p:spPr>
        <p:txBody>
          <a:bodyPr/>
          <a:lstStyle/>
          <a:p>
            <a:r>
              <a:rPr lang="en-US" dirty="0"/>
              <a:t>Two Main Components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Linear regression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Mean-variance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FACD18-A364-4478-9CA1-545EC38927EC}"/>
                  </a:ext>
                </a:extLst>
              </p:cNvPr>
              <p:cNvSpPr txBox="1"/>
              <p:nvPr/>
            </p:nvSpPr>
            <p:spPr>
              <a:xfrm>
                <a:off x="3310855" y="2307194"/>
                <a:ext cx="4848836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FACD18-A364-4478-9CA1-545EC389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55" y="2307194"/>
                <a:ext cx="4848836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8FC29C4-958D-45EA-8D69-ED12E7E34F66}"/>
              </a:ext>
            </a:extLst>
          </p:cNvPr>
          <p:cNvSpPr/>
          <p:nvPr/>
        </p:nvSpPr>
        <p:spPr>
          <a:xfrm>
            <a:off x="3179428" y="2189527"/>
            <a:ext cx="3640822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3FF51-0EEE-4994-B681-99406334DB08}"/>
              </a:ext>
            </a:extLst>
          </p:cNvPr>
          <p:cNvSpPr/>
          <p:nvPr/>
        </p:nvSpPr>
        <p:spPr>
          <a:xfrm>
            <a:off x="6887361" y="2188548"/>
            <a:ext cx="1403758" cy="914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773394-0B13-406E-9068-6DF6CB46FE4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7589240" y="3102948"/>
            <a:ext cx="1968023" cy="12508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4CBB3-C5AB-46D3-B1DB-5D602E1A8833}"/>
                  </a:ext>
                </a:extLst>
              </p:cNvPr>
              <p:cNvSpPr txBox="1"/>
              <p:nvPr/>
            </p:nvSpPr>
            <p:spPr>
              <a:xfrm>
                <a:off x="8316286" y="4564811"/>
                <a:ext cx="2476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4CBB3-C5AB-46D3-B1DB-5D602E1A8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86" y="4564811"/>
                <a:ext cx="247636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1EFCAE6-4B94-4264-AFAB-B73C649A4EE8}"/>
              </a:ext>
            </a:extLst>
          </p:cNvPr>
          <p:cNvSpPr/>
          <p:nvPr/>
        </p:nvSpPr>
        <p:spPr>
          <a:xfrm>
            <a:off x="8321877" y="4353832"/>
            <a:ext cx="2470772" cy="914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FC8A-160A-40B2-AAFF-B4E89846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Conducting Poisson GLMs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3362-D433-4C46-AC93-E54846A5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Always assess model fit</a:t>
            </a:r>
          </a:p>
          <a:p>
            <a:pPr lvl="1"/>
            <a:r>
              <a:rPr lang="en-US" dirty="0"/>
              <a:t>Be cautious of the distribution you choose to model count data</a:t>
            </a:r>
          </a:p>
          <a:p>
            <a:pPr lvl="1"/>
            <a:r>
              <a:rPr lang="en-US" dirty="0"/>
              <a:t>Visualize your model predictions with your data, make sure that they look similar (and use graphs and statistical tests to help you)</a:t>
            </a:r>
          </a:p>
          <a:p>
            <a:r>
              <a:rPr lang="en-US" dirty="0"/>
              <a:t>Design your model selection process to your goals</a:t>
            </a:r>
          </a:p>
          <a:p>
            <a:pPr lvl="2"/>
            <a:r>
              <a:rPr lang="en-US" dirty="0"/>
              <a:t>Exploratory models can test many variables, but hypothesis-testing should be more focused</a:t>
            </a:r>
          </a:p>
          <a:p>
            <a:pPr lvl="2"/>
            <a:r>
              <a:rPr lang="en-US" dirty="0"/>
              <a:t>Ensure the variables you include are not correlated with one another</a:t>
            </a:r>
          </a:p>
          <a:p>
            <a:r>
              <a:rPr lang="en-US" dirty="0"/>
              <a:t>Visualize your results always with model predictions and uncertainty</a:t>
            </a:r>
          </a:p>
          <a:p>
            <a:pPr lvl="1"/>
            <a:r>
              <a:rPr lang="en-US" dirty="0"/>
              <a:t>Use confidence and prediction intervals to describe your modeled uncertainty in effects</a:t>
            </a:r>
          </a:p>
          <a:p>
            <a:r>
              <a:rPr lang="en-US" dirty="0"/>
              <a:t>Remember that link functions are prevalent in these GLMs</a:t>
            </a:r>
          </a:p>
          <a:p>
            <a:pPr lvl="1"/>
            <a:r>
              <a:rPr lang="en-US" dirty="0"/>
              <a:t>Poisson distributions require a log link</a:t>
            </a:r>
          </a:p>
          <a:p>
            <a:pPr lvl="1"/>
            <a:r>
              <a:rPr lang="en-US" dirty="0"/>
              <a:t>Zero-inflated distributions use a logit link</a:t>
            </a:r>
          </a:p>
          <a:p>
            <a:pPr lvl="1"/>
            <a:r>
              <a:rPr lang="en-US" dirty="0"/>
              <a:t>Parameter values are often link transformed state, make sure to understand what they are in</a:t>
            </a:r>
          </a:p>
        </p:txBody>
      </p:sp>
    </p:spTree>
    <p:extLst>
      <p:ext uri="{BB962C8B-B14F-4D97-AF65-F5344CB8AC3E}">
        <p14:creationId xmlns:p14="http://schemas.microsoft.com/office/powerpoint/2010/main" val="3570620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7BA4-19AD-43DF-A876-88F82E4F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the Poisson distribution doesn’t work well?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A7F0-B246-4A4E-981F-77886147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your data and determine if a Poisson distribution is appropriate</a:t>
            </a:r>
          </a:p>
          <a:p>
            <a:pPr lvl="1"/>
            <a:r>
              <a:rPr lang="en-US" dirty="0"/>
              <a:t>Are there lots of zeroes? Are there extremely large values? Then it probably doesn’t model your variation very well.</a:t>
            </a:r>
          </a:p>
          <a:p>
            <a:r>
              <a:rPr lang="en-US" dirty="0"/>
              <a:t>Consider if you are leaving out factors in your model that could help explain large amounts of variation</a:t>
            </a:r>
          </a:p>
          <a:p>
            <a:pPr lvl="1"/>
            <a:r>
              <a:rPr lang="en-US" dirty="0"/>
              <a:t>The large number of zeros could be due to an unmodeled effect</a:t>
            </a:r>
          </a:p>
          <a:p>
            <a:r>
              <a:rPr lang="en-US" dirty="0"/>
              <a:t>Consider if there is another source of bias in your data</a:t>
            </a:r>
          </a:p>
          <a:p>
            <a:pPr lvl="1"/>
            <a:r>
              <a:rPr lang="en-US" dirty="0"/>
              <a:t>E.g., observers aren’t detecting something all the time and you need to model that process jointly with the counts themselves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5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A485-8A02-4CA4-8B39-3D28A1D9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0" y="2623133"/>
            <a:ext cx="467619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Using birds as an tool for monitoring tick relative abundance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3B981-83A8-4C7B-82F5-F4D381FE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39" y="-888481"/>
            <a:ext cx="5809861" cy="77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B8557-96D9-4D18-9F6B-BA8E3737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70" y="1057745"/>
            <a:ext cx="10472330" cy="5041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96AE42-9F1E-4B07-A4A1-80299254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62" y="1045898"/>
            <a:ext cx="10496938" cy="505363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BB8EF42-5364-46FB-BDF1-F9F33EBB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C7E3E23-5902-4606-AD55-45DB1A7C744D}"/>
              </a:ext>
            </a:extLst>
          </p:cNvPr>
          <p:cNvSpPr/>
          <p:nvPr/>
        </p:nvSpPr>
        <p:spPr>
          <a:xfrm>
            <a:off x="881470" y="4278385"/>
            <a:ext cx="578840" cy="67950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06502-EB81-4030-B8FF-5AB78BFCC823}"/>
              </a:ext>
            </a:extLst>
          </p:cNvPr>
          <p:cNvSpPr txBox="1"/>
          <p:nvPr/>
        </p:nvSpPr>
        <p:spPr>
          <a:xfrm>
            <a:off x="251669" y="4202640"/>
            <a:ext cx="75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solidFill>
                  <a:schemeClr val="accent1"/>
                </a:solidFill>
              </a:rPr>
              <a:t>α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5FB1D7A-6DF2-495E-AADA-E582D87EE9E2}"/>
              </a:ext>
            </a:extLst>
          </p:cNvPr>
          <p:cNvSpPr/>
          <p:nvPr/>
        </p:nvSpPr>
        <p:spPr>
          <a:xfrm rot="10800000">
            <a:off x="10865768" y="2606908"/>
            <a:ext cx="578840" cy="1595731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C3EAA2-A602-41E7-9B1F-1BD374390DA9}"/>
              </a:ext>
            </a:extLst>
          </p:cNvPr>
          <p:cNvCxnSpPr>
            <a:endCxn id="8" idx="0"/>
          </p:cNvCxnSpPr>
          <p:nvPr/>
        </p:nvCxnSpPr>
        <p:spPr>
          <a:xfrm flipV="1">
            <a:off x="1845578" y="4202639"/>
            <a:ext cx="9020190" cy="7574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ED61D9-12F7-44D9-A4A9-60F21F358224}"/>
              </a:ext>
            </a:extLst>
          </p:cNvPr>
          <p:cNvSpPr txBox="1"/>
          <p:nvPr/>
        </p:nvSpPr>
        <p:spPr>
          <a:xfrm>
            <a:off x="243280" y="4202639"/>
            <a:ext cx="75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solidFill>
                  <a:schemeClr val="accent1"/>
                </a:solidFill>
              </a:rPr>
              <a:t>α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30228-D318-446D-94A0-F0D2D14145A7}"/>
              </a:ext>
            </a:extLst>
          </p:cNvPr>
          <p:cNvSpPr txBox="1"/>
          <p:nvPr/>
        </p:nvSpPr>
        <p:spPr>
          <a:xfrm>
            <a:off x="11581488" y="2912133"/>
            <a:ext cx="755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>
                <a:solidFill>
                  <a:schemeClr val="accent2"/>
                </a:solidFill>
              </a:rPr>
              <a:t>β</a:t>
            </a:r>
            <a:endParaRPr 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4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E68B-F510-459C-B24D-3E9BC107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Mean-variance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26E23-42D6-4823-AD1E-5A62C70E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823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assumption of what probability distribution best describes the response variable</a:t>
            </a:r>
          </a:p>
          <a:p>
            <a:pPr lvl="1"/>
            <a:r>
              <a:rPr lang="en-US" dirty="0"/>
              <a:t>And thus the distribution of the model residuals</a:t>
            </a:r>
          </a:p>
          <a:p>
            <a:r>
              <a:rPr lang="en-US" dirty="0"/>
              <a:t>This assumption is then modulated by a link function to give additional flexibility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/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y ~ Normal(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blipFill>
                <a:blip r:embed="rId2"/>
                <a:stretch>
                  <a:fillRect l="-384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/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blipFill>
                <a:blip r:embed="rId3"/>
                <a:stretch>
                  <a:fillRect l="-331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34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E128-7F74-4229-927A-1D668E94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B8E8C-99C7-47D0-AB85-A143038B2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4AF9E-AD21-4835-9995-5EAFC41A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47" y="60682"/>
            <a:ext cx="9466811" cy="67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9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E68B-F510-459C-B24D-3E9BC107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Mean-variance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26E23-42D6-4823-AD1E-5A62C70E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82309"/>
          </a:xfrm>
        </p:spPr>
        <p:txBody>
          <a:bodyPr/>
          <a:lstStyle/>
          <a:p>
            <a:r>
              <a:rPr lang="en-US" dirty="0"/>
              <a:t>The assumption of what probability distribution best describes the response variable</a:t>
            </a:r>
          </a:p>
          <a:p>
            <a:r>
              <a:rPr lang="en-US" dirty="0"/>
              <a:t>This assumption is then modulated by a link function to give additional flexibility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/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y ~ Normal(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48961-BE22-43A0-8B81-CD1E99B8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4077147"/>
                <a:ext cx="4758466" cy="646331"/>
              </a:xfrm>
              <a:prstGeom prst="rect">
                <a:avLst/>
              </a:prstGeom>
              <a:blipFill>
                <a:blip r:embed="rId2"/>
                <a:stretch>
                  <a:fillRect l="-384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/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log(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dirty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36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908FD-5E82-4B3F-B637-608D6F07E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25" y="5014855"/>
                <a:ext cx="5522259" cy="646331"/>
              </a:xfrm>
              <a:prstGeom prst="rect">
                <a:avLst/>
              </a:prstGeom>
              <a:blipFill>
                <a:blip r:embed="rId3"/>
                <a:stretch>
                  <a:fillRect l="-3311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51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6FF0-03DB-47AF-8D31-C5E77B4B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A3EA-F6DC-4C1D-84AB-DF74BA11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40" y="1653366"/>
            <a:ext cx="4312640" cy="4608731"/>
          </a:xfrm>
        </p:spPr>
        <p:txBody>
          <a:bodyPr>
            <a:normAutofit/>
          </a:bodyPr>
          <a:lstStyle/>
          <a:p>
            <a:r>
              <a:rPr lang="en-US" dirty="0"/>
              <a:t>Descriptions of mean-variance relationships</a:t>
            </a:r>
          </a:p>
          <a:p>
            <a:r>
              <a:rPr lang="en-US" dirty="0"/>
              <a:t>PDs describe uncertainty that we have in linear models</a:t>
            </a:r>
          </a:p>
          <a:p>
            <a:r>
              <a:rPr lang="en-US" dirty="0"/>
              <a:t>We assume that the chosen PD adequately represents the response variable</a:t>
            </a:r>
          </a:p>
          <a:p>
            <a:pPr lvl="1"/>
            <a:r>
              <a:rPr lang="en-US" dirty="0"/>
              <a:t>That’s means we have to check our assumptions</a:t>
            </a:r>
          </a:p>
        </p:txBody>
      </p:sp>
      <p:pic>
        <p:nvPicPr>
          <p:cNvPr id="1026" name="Picture 2" descr="Probability distributions. Constructing probability distribution… | by  dharmanath patil 🤟🏻 | Analytics Vidhya | Medium">
            <a:extLst>
              <a:ext uri="{FF2B5EF4-FFF2-40B4-BE49-F238E27FC236}">
                <a16:creationId xmlns:a16="http://schemas.microsoft.com/office/drawing/2014/main" id="{94691C72-61DD-42F5-B933-21DF9CEE1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776" y="1825624"/>
            <a:ext cx="6651084" cy="30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278A7-A928-47DE-BC7A-03349AF7CFDE}"/>
              </a:ext>
            </a:extLst>
          </p:cNvPr>
          <p:cNvSpPr txBox="1"/>
          <p:nvPr/>
        </p:nvSpPr>
        <p:spPr>
          <a:xfrm>
            <a:off x="6266577" y="5486400"/>
            <a:ext cx="465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https://miro.medium.com/max/497/1*c2ylMCItL1XG6O3mGhjzng.png</a:t>
            </a:r>
          </a:p>
        </p:txBody>
      </p:sp>
    </p:spTree>
    <p:extLst>
      <p:ext uri="{BB962C8B-B14F-4D97-AF65-F5344CB8AC3E}">
        <p14:creationId xmlns:p14="http://schemas.microsoft.com/office/powerpoint/2010/main" val="327399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B1CE-01FB-4B7F-9B47-00F58486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 of the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E97E6-B47E-474D-956F-D4ED6E88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variable observations are independent</a:t>
            </a:r>
          </a:p>
          <a:p>
            <a:r>
              <a:rPr lang="en-US" dirty="0"/>
              <a:t>Residuals must be independent</a:t>
            </a:r>
          </a:p>
          <a:p>
            <a:r>
              <a:rPr lang="en-US" dirty="0"/>
              <a:t>Large-sample approximations of normality hold true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6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71E7-ECEF-4D23-AF30-A36E8374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use these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257C-2FD9-4185-9555-91FE2412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to different types of response variables</a:t>
            </a:r>
          </a:p>
          <a:p>
            <a:pPr lvl="1"/>
            <a:r>
              <a:rPr lang="en-US" dirty="0"/>
              <a:t>Continuous, discrete, etc.</a:t>
            </a:r>
          </a:p>
          <a:p>
            <a:r>
              <a:rPr lang="en-US" dirty="0"/>
              <a:t>By pairing different link functions and mean-variance relationships we can model a lot of different data sets effectively</a:t>
            </a:r>
          </a:p>
          <a:p>
            <a:r>
              <a:rPr lang="en-US" dirty="0"/>
              <a:t>We get to use maximum likelihood estimators and all that comes with that</a:t>
            </a:r>
          </a:p>
          <a:p>
            <a:pPr lvl="1"/>
            <a:r>
              <a:rPr lang="en-US" dirty="0"/>
              <a:t>Mainly confidence intervals and goodness-of-fit tests</a:t>
            </a:r>
          </a:p>
          <a:p>
            <a:r>
              <a:rPr lang="en-US" dirty="0"/>
              <a:t>They are computational fast and provide stable responses across a variety of scenarios</a:t>
            </a:r>
          </a:p>
        </p:txBody>
      </p:sp>
    </p:spTree>
    <p:extLst>
      <p:ext uri="{BB962C8B-B14F-4D97-AF65-F5344CB8AC3E}">
        <p14:creationId xmlns:p14="http://schemas.microsoft.com/office/powerpoint/2010/main" val="3010159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47451</TotalTime>
  <Words>895</Words>
  <Application>Microsoft Office PowerPoint</Application>
  <PresentationFormat>Widescreen</PresentationFormat>
  <Paragraphs>101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An Introduction to Generalized Linear Models</vt:lpstr>
      <vt:lpstr>What are GLMs?</vt:lpstr>
      <vt:lpstr>Linear Regression</vt:lpstr>
      <vt:lpstr>Mean-variance assumption</vt:lpstr>
      <vt:lpstr>PowerPoint Presentation</vt:lpstr>
      <vt:lpstr>Mean-variance assumption</vt:lpstr>
      <vt:lpstr>Probability Distributions</vt:lpstr>
      <vt:lpstr>Key Assumptions of the Technique</vt:lpstr>
      <vt:lpstr>What should we use these models?</vt:lpstr>
      <vt:lpstr>When should we avoid such models?</vt:lpstr>
      <vt:lpstr>But what happens when you try to model count data with a GLM?</vt:lpstr>
      <vt:lpstr>The Poisson distribution</vt:lpstr>
      <vt:lpstr>The Poisson distribution</vt:lpstr>
      <vt:lpstr>Zero-inflated Poisson Distribution</vt:lpstr>
      <vt:lpstr>Negative Binomial Distribution</vt:lpstr>
      <vt:lpstr>Generalized linear model for counts</vt:lpstr>
      <vt:lpstr>Assessing Goodness-of-Fit</vt:lpstr>
      <vt:lpstr>Example where fit is good</vt:lpstr>
      <vt:lpstr>Example where fit is poor</vt:lpstr>
      <vt:lpstr>Best Practices for Conducting Poisson GLMs</vt:lpstr>
      <vt:lpstr>What happens when the Poisson distribution doesn’t work well?</vt:lpstr>
      <vt:lpstr>Example: Using birds as an tool for monitoring tick relative abundance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Generalized Linear Models</dc:title>
  <dc:creator>Evan Adams</dc:creator>
  <cp:lastModifiedBy>Evan Adams</cp:lastModifiedBy>
  <cp:revision>48</cp:revision>
  <dcterms:created xsi:type="dcterms:W3CDTF">2020-05-01T15:21:49Z</dcterms:created>
  <dcterms:modified xsi:type="dcterms:W3CDTF">2021-07-01T16:52:56Z</dcterms:modified>
</cp:coreProperties>
</file>